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Tahoma"/>
      <p:regular r:id="rId18"/>
      <p:bold r:id="rId19"/>
    </p:embeddedFont>
    <p:embeddedFont>
      <p:font typeface="Helvetica Neue Light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Light-regular.fntdata"/><Relationship Id="rId11" Type="http://schemas.openxmlformats.org/officeDocument/2006/relationships/slide" Target="slides/slide5.xml"/><Relationship Id="rId22" Type="http://schemas.openxmlformats.org/officeDocument/2006/relationships/font" Target="fonts/HelveticaNeueLight-italic.fntdata"/><Relationship Id="rId10" Type="http://schemas.openxmlformats.org/officeDocument/2006/relationships/slide" Target="slides/slide4.xml"/><Relationship Id="rId21" Type="http://schemas.openxmlformats.org/officeDocument/2006/relationships/font" Target="fonts/HelveticaNeueLight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HelveticaNeueLigh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Tahoma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Tahoma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gi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54ca4c09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54ca4c09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54ca4c097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554ca4c097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54ca4c097_0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554ca4c097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54ca4c097_0_1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554ca4c097_0_1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54ca4c097_1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554ca4c097_1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54ca4c097_0_2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554ca4c097_0_2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54ca4c097_0_25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554ca4c097_0_2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54ca4c09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54ca4c09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554ca4c097_0_2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554ca4c097_0_2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54ca4c097_1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554ca4c097_1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>
            <p:ph idx="2" type="pic"/>
          </p:nvPr>
        </p:nvSpPr>
        <p:spPr>
          <a:xfrm>
            <a:off x="1129605" y="334863"/>
            <a:ext cx="6876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/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892969" y="3542854"/>
            <a:ext cx="73581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892969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/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4437983" y="4875609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892969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" type="body"/>
          </p:nvPr>
        </p:nvSpPr>
        <p:spPr>
          <a:xfrm>
            <a:off x="892969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/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rder">
  <p:cSld name="Title and Bord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1285875" y="314771"/>
            <a:ext cx="65721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26E"/>
              </a:buClr>
              <a:buSzPts val="2300"/>
              <a:buFont typeface="Tahoma"/>
              <a:buNone/>
              <a:defRPr sz="2300">
                <a:solidFill>
                  <a:srgbClr val="24526E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185872" y="5304234"/>
            <a:ext cx="489900" cy="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  <a:defRPr b="1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  <a:defRPr b="1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  <a:defRPr b="1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  <a:defRPr b="1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  <a:defRPr b="1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  <a:defRPr b="1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  <a:defRPr b="1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  <a:defRPr b="1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  <a:defRPr b="1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i="0" u="none" cap="none" strike="noStrike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">
  <p:cSld name="Conte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idx="12" type="sldNum"/>
          </p:nvPr>
        </p:nvSpPr>
        <p:spPr>
          <a:xfrm>
            <a:off x="4419600" y="4097030"/>
            <a:ext cx="2133600" cy="2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900" lIns="41900" spcFirstLastPara="1" rIns="41900" wrap="square" tIns="419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u="none" cap="none" strike="noStrike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type="title"/>
          </p:nvPr>
        </p:nvSpPr>
        <p:spPr>
          <a:xfrm>
            <a:off x="892969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/>
          <p:nvPr>
            <p:ph idx="2" type="pic"/>
          </p:nvPr>
        </p:nvSpPr>
        <p:spPr>
          <a:xfrm>
            <a:off x="4723805" y="334863"/>
            <a:ext cx="37506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/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75" name="Google Shape;75;p20"/>
          <p:cNvSpPr txBox="1"/>
          <p:nvPr>
            <p:ph type="title"/>
          </p:nvPr>
        </p:nvSpPr>
        <p:spPr>
          <a:xfrm>
            <a:off x="669727" y="334863"/>
            <a:ext cx="37506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2750" lIns="32750" spcFirstLastPara="1" rIns="32750" wrap="square" tIns="3275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Helvetica Neue Light"/>
              <a:buNone/>
              <a:defRPr sz="39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>
            <a:off x="669727" y="2511475"/>
            <a:ext cx="37506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/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ahoma"/>
              <a:buNone/>
              <a:defRPr sz="1800"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/>
          <p:nvPr>
            <p:ph type="title"/>
          </p:nvPr>
        </p:nvSpPr>
        <p:spPr>
          <a:xfrm>
            <a:off x="669727" y="234404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669727" y="234404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" type="body"/>
          </p:nvPr>
        </p:nvSpPr>
        <p:spPr>
          <a:xfrm>
            <a:off x="669727" y="1372939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/>
          <a:lstStyle>
            <a:lvl1pPr indent="-285750" lvl="0" marL="457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/>
          <p:nvPr>
            <p:ph idx="2" type="pic"/>
          </p:nvPr>
        </p:nvSpPr>
        <p:spPr>
          <a:xfrm>
            <a:off x="4723805" y="1372939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/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87" name="Google Shape;87;p23"/>
          <p:cNvSpPr txBox="1"/>
          <p:nvPr>
            <p:ph type="title"/>
          </p:nvPr>
        </p:nvSpPr>
        <p:spPr>
          <a:xfrm>
            <a:off x="669727" y="234404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" type="body"/>
          </p:nvPr>
        </p:nvSpPr>
        <p:spPr>
          <a:xfrm>
            <a:off x="669727" y="1372939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/>
          <a:lstStyle>
            <a:lvl1pPr indent="-317500" lvl="0" marL="4572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17500" lvl="1" marL="9144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17500" lvl="2" marL="13716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17500" lvl="3" marL="18288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17500" lvl="4" marL="228600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idx="1" type="body"/>
          </p:nvPr>
        </p:nvSpPr>
        <p:spPr>
          <a:xfrm>
            <a:off x="669727" y="669727"/>
            <a:ext cx="78045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/>
          <a:lstStyle>
            <a:lvl1pPr indent="-285750" lvl="0" marL="457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92" name="Google Shape;92;p24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/>
          <p:nvPr>
            <p:ph idx="2" type="pic"/>
          </p:nvPr>
        </p:nvSpPr>
        <p:spPr>
          <a:xfrm>
            <a:off x="4723805" y="2685604"/>
            <a:ext cx="37506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/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95" name="Google Shape;95;p25"/>
          <p:cNvSpPr/>
          <p:nvPr>
            <p:ph idx="3" type="pic"/>
          </p:nvPr>
        </p:nvSpPr>
        <p:spPr>
          <a:xfrm>
            <a:off x="4728177" y="468809"/>
            <a:ext cx="37506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/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96" name="Google Shape;96;p25"/>
          <p:cNvSpPr/>
          <p:nvPr>
            <p:ph idx="4" type="pic"/>
          </p:nvPr>
        </p:nvSpPr>
        <p:spPr>
          <a:xfrm>
            <a:off x="669727" y="468809"/>
            <a:ext cx="3750600" cy="42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/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6"/>
          <p:cNvSpPr txBox="1"/>
          <p:nvPr>
            <p:ph idx="1" type="body"/>
          </p:nvPr>
        </p:nvSpPr>
        <p:spPr>
          <a:xfrm>
            <a:off x="892969" y="3355330"/>
            <a:ext cx="7358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/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 Light"/>
              <a:buNone/>
              <a:defRPr sz="15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00" name="Google Shape;100;p26"/>
          <p:cNvSpPr txBox="1"/>
          <p:nvPr>
            <p:ph idx="2" type="body"/>
          </p:nvPr>
        </p:nvSpPr>
        <p:spPr>
          <a:xfrm>
            <a:off x="892969" y="2250281"/>
            <a:ext cx="73581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/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85750" lvl="1" marL="914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2pPr>
            <a:lvl3pPr indent="-285750" lvl="2" marL="1371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3pPr>
            <a:lvl4pPr indent="-285750" lvl="3" marL="1828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4pPr>
            <a:lvl5pPr indent="-285750" lvl="4" marL="22860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5pPr>
            <a:lvl6pPr indent="-285750" lvl="5" marL="27432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6pPr>
            <a:lvl7pPr indent="-285750" lvl="6" marL="32004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8pPr>
            <a:lvl9pPr indent="-285750" lvl="8" marL="411480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01" name="Google Shape;101;p26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/>
          <a:lstStyle>
            <a:lvl1pPr lvl="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">
  <p:cSld name="Content 2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8"/>
          <p:cNvGrpSpPr/>
          <p:nvPr/>
        </p:nvGrpSpPr>
        <p:grpSpPr>
          <a:xfrm>
            <a:off x="6858001" y="4157662"/>
            <a:ext cx="2197047" cy="296448"/>
            <a:chOff x="0" y="0"/>
            <a:chExt cx="3124800" cy="562200"/>
          </a:xfrm>
        </p:grpSpPr>
        <p:sp>
          <p:nvSpPr>
            <p:cNvPr id="107" name="Google Shape;107;p28"/>
            <p:cNvSpPr/>
            <p:nvPr/>
          </p:nvSpPr>
          <p:spPr>
            <a:xfrm>
              <a:off x="229903" y="165959"/>
              <a:ext cx="321900" cy="232200"/>
            </a:xfrm>
            <a:prstGeom prst="ellipse">
              <a:avLst/>
            </a:prstGeom>
            <a:solidFill>
              <a:srgbClr val="FFFFFF"/>
            </a:solidFill>
            <a:ln cap="flat" cmpd="sng" w="12700">
              <a:solidFill>
                <a:srgbClr val="CCEC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CECFF"/>
                </a:buClr>
                <a:buSzPts val="2300"/>
                <a:buFont typeface="Arial"/>
                <a:buNone/>
              </a:pPr>
              <a:r>
                <a:t/>
              </a:r>
              <a:endParaRPr b="0" i="0" sz="2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  <p:grpSp>
          <p:nvGrpSpPr>
            <p:cNvPr id="108" name="Google Shape;108;p28"/>
            <p:cNvGrpSpPr/>
            <p:nvPr/>
          </p:nvGrpSpPr>
          <p:grpSpPr>
            <a:xfrm>
              <a:off x="0" y="0"/>
              <a:ext cx="3124800" cy="562200"/>
              <a:chOff x="0" y="0"/>
              <a:chExt cx="3124800" cy="562200"/>
            </a:xfrm>
          </p:grpSpPr>
          <p:sp>
            <p:nvSpPr>
              <p:cNvPr id="109" name="Google Shape;109;p28"/>
              <p:cNvSpPr/>
              <p:nvPr/>
            </p:nvSpPr>
            <p:spPr>
              <a:xfrm>
                <a:off x="0" y="0"/>
                <a:ext cx="3124800" cy="562200"/>
              </a:xfrm>
              <a:prstGeom prst="rect">
                <a:avLst/>
              </a:prstGeom>
              <a:solidFill>
                <a:srgbClr val="000000">
                  <a:alpha val="0"/>
                </a:srgbClr>
              </a:solidFill>
              <a:ln>
                <a:noFill/>
              </a:ln>
            </p:spPr>
            <p:txBody>
              <a:bodyPr anchorCtr="0" anchor="ctr" bIns="41900" lIns="41900" spcFirstLastPara="1" rIns="41900" wrap="square" tIns="4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300"/>
                  <a:buFont typeface="Calibri"/>
                  <a:buNone/>
                </a:pPr>
                <a:r>
                  <a:t/>
                </a:r>
                <a:endParaRPr b="0" i="0" sz="2300" u="none" cap="none" strike="noStrike">
                  <a:solidFill>
                    <a:srgbClr val="000000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endParaRPr>
              </a:p>
            </p:txBody>
          </p:sp>
          <p:pic>
            <p:nvPicPr>
              <p:cNvPr id="110" name="Google Shape;110;p28"/>
              <p:cNvPicPr preferRelativeResize="0"/>
              <p:nvPr/>
            </p:nvPicPr>
            <p:blipFill rotWithShape="1">
              <a:blip r:embed="rId2">
                <a:alphaModFix/>
              </a:blip>
              <a:srcRect b="0" l="0" r="0" t="0"/>
              <a:stretch/>
            </p:blipFill>
            <p:spPr>
              <a:xfrm>
                <a:off x="0" y="0"/>
                <a:ext cx="3124765" cy="56218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11" name="Google Shape;111;p28"/>
          <p:cNvSpPr txBox="1"/>
          <p:nvPr>
            <p:ph idx="12" type="sldNum"/>
          </p:nvPr>
        </p:nvSpPr>
        <p:spPr>
          <a:xfrm>
            <a:off x="4419600" y="4097030"/>
            <a:ext cx="2133600" cy="2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900" lIns="41900" spcFirstLastPara="1" rIns="41900" wrap="square" tIns="419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u="none" cap="none" strike="noStrik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69727" y="234404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Tahoma"/>
              <a:buNone/>
              <a:defRPr b="0" i="0" sz="2600" u="none" cap="none" strike="noStrike">
                <a:solidFill>
                  <a:schemeClr val="accen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Tahoma"/>
              <a:buNone/>
              <a:defRPr b="0" i="0" sz="2600" u="none" cap="none" strike="noStrike">
                <a:solidFill>
                  <a:schemeClr val="accent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Tahoma"/>
              <a:buNone/>
              <a:defRPr b="0" i="0" sz="2600" u="none" cap="none" strike="noStrike">
                <a:solidFill>
                  <a:schemeClr val="accent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Tahoma"/>
              <a:buNone/>
              <a:defRPr b="0" i="0" sz="2600" u="none" cap="none" strike="noStrike">
                <a:solidFill>
                  <a:schemeClr val="accent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Tahoma"/>
              <a:buNone/>
              <a:defRPr b="0" i="0" sz="2600" u="none" cap="none" strike="noStrike">
                <a:solidFill>
                  <a:schemeClr val="accent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Tahoma"/>
              <a:buNone/>
              <a:defRPr b="0" i="0" sz="2600" u="none" cap="none" strike="noStrike">
                <a:solidFill>
                  <a:schemeClr val="accent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Tahoma"/>
              <a:buNone/>
              <a:defRPr b="0" i="0" sz="2600" u="none" cap="none" strike="noStrike">
                <a:solidFill>
                  <a:schemeClr val="accent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Tahoma"/>
              <a:buNone/>
              <a:defRPr b="0" i="0" sz="2600" u="none" cap="none" strike="noStrike">
                <a:solidFill>
                  <a:schemeClr val="accent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Tahoma"/>
              <a:buNone/>
              <a:defRPr b="0" i="0" sz="2600" u="none" cap="none" strike="noStrike">
                <a:solidFill>
                  <a:schemeClr val="accent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69727" y="1372939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/>
          <a:lstStyle>
            <a:lvl1pPr indent="-336550" lvl="0" marL="4572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36550" lvl="2" marL="13716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36550" lvl="4" marL="22860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36550" lvl="5" marL="27432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36550" lvl="6" marL="32004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36550" lvl="7" marL="36576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36550" lvl="8" marL="41148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ahoma"/>
              <a:buChar char="•"/>
              <a:defRPr b="0" i="0" sz="23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37983" y="4878958"/>
            <a:ext cx="258900" cy="2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b="0" i="0" sz="1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9.png"/><Relationship Id="rId10" Type="http://schemas.openxmlformats.org/officeDocument/2006/relationships/image" Target="../media/image2.gif"/><Relationship Id="rId1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6.png"/><Relationship Id="rId8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13.jpg"/><Relationship Id="rId5" Type="http://schemas.openxmlformats.org/officeDocument/2006/relationships/image" Target="../media/image18.jpg"/><Relationship Id="rId6" Type="http://schemas.openxmlformats.org/officeDocument/2006/relationships/image" Target="../media/image16.png"/><Relationship Id="rId7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20" Type="http://schemas.openxmlformats.org/officeDocument/2006/relationships/image" Target="../media/image19.png"/><Relationship Id="rId11" Type="http://schemas.openxmlformats.org/officeDocument/2006/relationships/hyperlink" Target="http://trac.sasview.org" TargetMode="External"/><Relationship Id="rId10" Type="http://schemas.openxmlformats.org/officeDocument/2006/relationships/hyperlink" Target="http://trac.sasview.org" TargetMode="External"/><Relationship Id="rId13" Type="http://schemas.openxmlformats.org/officeDocument/2006/relationships/hyperlink" Target="http://trac.sasview.org" TargetMode="External"/><Relationship Id="rId1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github.com/SasView" TargetMode="External"/><Relationship Id="rId4" Type="http://schemas.openxmlformats.org/officeDocument/2006/relationships/hyperlink" Target="http://www.sasview.org" TargetMode="External"/><Relationship Id="rId9" Type="http://schemas.openxmlformats.org/officeDocument/2006/relationships/hyperlink" Target="http://trac.sasview.org" TargetMode="External"/><Relationship Id="rId15" Type="http://schemas.openxmlformats.org/officeDocument/2006/relationships/hyperlink" Target="http://trac.sasview.org" TargetMode="External"/><Relationship Id="rId14" Type="http://schemas.openxmlformats.org/officeDocument/2006/relationships/hyperlink" Target="http://trac.sasview.org" TargetMode="External"/><Relationship Id="rId17" Type="http://schemas.openxmlformats.org/officeDocument/2006/relationships/hyperlink" Target="http://trac.sasview.org" TargetMode="External"/><Relationship Id="rId16" Type="http://schemas.openxmlformats.org/officeDocument/2006/relationships/hyperlink" Target="http://trac.sasview.org" TargetMode="External"/><Relationship Id="rId5" Type="http://schemas.openxmlformats.org/officeDocument/2006/relationships/hyperlink" Target="http://trac.sasview.org" TargetMode="External"/><Relationship Id="rId19" Type="http://schemas.openxmlformats.org/officeDocument/2006/relationships/image" Target="../media/image12.png"/><Relationship Id="rId6" Type="http://schemas.openxmlformats.org/officeDocument/2006/relationships/hyperlink" Target="http://trac.sasview.org" TargetMode="External"/><Relationship Id="rId18" Type="http://schemas.openxmlformats.org/officeDocument/2006/relationships/image" Target="../media/image15.png"/><Relationship Id="rId7" Type="http://schemas.openxmlformats.org/officeDocument/2006/relationships/hyperlink" Target="http://trac.sasview.org" TargetMode="External"/><Relationship Id="rId8" Type="http://schemas.openxmlformats.org/officeDocument/2006/relationships/hyperlink" Target="http://trac.sasview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github.com/SasView" TargetMode="External"/><Relationship Id="rId4" Type="http://schemas.openxmlformats.org/officeDocument/2006/relationships/hyperlink" Target="http://www.sasview.or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SasView/documents" TargetMode="External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SasView/documents" TargetMode="External"/><Relationship Id="rId4" Type="http://schemas.openxmlformats.org/officeDocument/2006/relationships/hyperlink" Target="https://github.com/SASfit/SASfit" TargetMode="External"/><Relationship Id="rId5" Type="http://schemas.openxmlformats.org/officeDocument/2006/relationships/hyperlink" Target="http://www.esrf.eu/UsersAndScience/Experiments/CRG/BM26/SaxsWaxs/DataAnalysis/Scatter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zenodo.org/communities/sasview-analysis/?page=1&amp;size=20" TargetMode="External"/><Relationship Id="rId4" Type="http://schemas.openxmlformats.org/officeDocument/2006/relationships/hyperlink" Target="http://www.sasview.org/publications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SasView/documents" TargetMode="External"/><Relationship Id="rId4" Type="http://schemas.openxmlformats.org/officeDocument/2006/relationships/hyperlink" Target="https://github.com/usnistgov/pyPRISM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SasView/documen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SasView</a:t>
            </a:r>
            <a:endParaRPr/>
          </a:p>
        </p:txBody>
      </p:sp>
      <p:sp>
        <p:nvSpPr>
          <p:cNvPr id="117" name="Google Shape;117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 and Roadmap Discussion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2019-03-29</a:t>
            </a:r>
            <a:endParaRPr/>
          </a:p>
        </p:txBody>
      </p:sp>
      <p:pic>
        <p:nvPicPr>
          <p:cNvPr id="118" name="Google Shape;11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1467" y="4302693"/>
            <a:ext cx="3734778" cy="7469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11347" y="4408986"/>
            <a:ext cx="2987861" cy="640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051" y="85225"/>
            <a:ext cx="1847853" cy="99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93663" y="85238"/>
            <a:ext cx="1025877" cy="97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300325" y="-114351"/>
            <a:ext cx="2254513" cy="1390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403869" y="4309243"/>
            <a:ext cx="1453902" cy="733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649899" y="352003"/>
            <a:ext cx="1498150" cy="44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31150" y="4408986"/>
            <a:ext cx="844865" cy="59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9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7452123" y="360663"/>
            <a:ext cx="1558847" cy="44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9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7857761" y="4257050"/>
            <a:ext cx="1055081" cy="7433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 txBox="1"/>
          <p:nvPr>
            <p:ph idx="1" type="body"/>
          </p:nvPr>
        </p:nvSpPr>
        <p:spPr>
          <a:xfrm>
            <a:off x="368325" y="537850"/>
            <a:ext cx="8520600" cy="16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Reparameterisation of models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Including more complex structure factors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Include material from Scatter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1D oriented data … How to fit a slice from a 2D dataset 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Project to do benchmarking of optimisers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24292E"/>
                </a:solidFill>
              </a:rPr>
              <a:t>Computation speed and integration options and approaches</a:t>
            </a:r>
            <a:endParaRPr sz="1200">
              <a:solidFill>
                <a:srgbClr val="24292E"/>
              </a:solidFill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24292E"/>
              </a:solidFill>
            </a:endParaRPr>
          </a:p>
        </p:txBody>
      </p:sp>
      <p:sp>
        <p:nvSpPr>
          <p:cNvPr id="251" name="Google Shape;251;p38"/>
          <p:cNvSpPr txBox="1"/>
          <p:nvPr>
            <p:ph type="title"/>
          </p:nvPr>
        </p:nvSpPr>
        <p:spPr>
          <a:xfrm>
            <a:off x="1285875" y="194059"/>
            <a:ext cx="65721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26E"/>
              </a:buClr>
              <a:buSzPts val="2300"/>
              <a:buFont typeface="Tahoma"/>
              <a:buNone/>
            </a:pPr>
            <a:r>
              <a:rPr lang="en" sz="2300">
                <a:solidFill>
                  <a:srgbClr val="24526E"/>
                </a:solidFill>
                <a:latin typeface="Tahoma"/>
                <a:ea typeface="Tahoma"/>
                <a:cs typeface="Tahoma"/>
                <a:sym typeface="Tahoma"/>
              </a:rPr>
              <a:t>Discussions this week</a:t>
            </a:r>
            <a:endParaRPr sz="2300">
              <a:solidFill>
                <a:srgbClr val="24526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1033725" y="2838500"/>
            <a:ext cx="7076400" cy="5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Aiming to move to 9-monthly cadence for code camps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Camp X - Jan/Feb 2020 (likely in US)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Camp XI - Oct/Nov 2020 (likely in Europe)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>
            <p:ph type="title"/>
          </p:nvPr>
        </p:nvSpPr>
        <p:spPr>
          <a:xfrm>
            <a:off x="1285875" y="194059"/>
            <a:ext cx="65721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26E"/>
              </a:buClr>
              <a:buSzPts val="2300"/>
              <a:buFont typeface="Tahoma"/>
              <a:buNone/>
            </a:pPr>
            <a:r>
              <a:rPr lang="en" sz="2300">
                <a:solidFill>
                  <a:srgbClr val="24526E"/>
                </a:solidFill>
                <a:latin typeface="Tahoma"/>
                <a:ea typeface="Tahoma"/>
                <a:cs typeface="Tahoma"/>
                <a:sym typeface="Tahoma"/>
              </a:rPr>
              <a:t>Discussion ...</a:t>
            </a:r>
            <a:endParaRPr sz="2300">
              <a:solidFill>
                <a:srgbClr val="24526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8" name="Google Shape;258;p39"/>
          <p:cNvSpPr txBox="1"/>
          <p:nvPr/>
        </p:nvSpPr>
        <p:spPr>
          <a:xfrm>
            <a:off x="582600" y="1276825"/>
            <a:ext cx="8233500" cy="5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What do you want to see in SasView?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 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How can you help?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 txBox="1"/>
          <p:nvPr>
            <p:ph type="title"/>
          </p:nvPr>
        </p:nvSpPr>
        <p:spPr>
          <a:xfrm>
            <a:off x="1285875" y="136283"/>
            <a:ext cx="65721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26E"/>
              </a:buClr>
              <a:buSzPts val="2300"/>
              <a:buFont typeface="Tahoma"/>
              <a:buNone/>
            </a:pPr>
            <a:r>
              <a:rPr lang="en"/>
              <a:t>A little history …</a:t>
            </a:r>
            <a:endParaRPr/>
          </a:p>
        </p:txBody>
      </p:sp>
      <p:sp>
        <p:nvSpPr>
          <p:cNvPr id="133" name="Google Shape;133;p30"/>
          <p:cNvSpPr txBox="1"/>
          <p:nvPr>
            <p:ph idx="12" type="sldNum"/>
          </p:nvPr>
        </p:nvSpPr>
        <p:spPr>
          <a:xfrm>
            <a:off x="8288214" y="5304234"/>
            <a:ext cx="285000" cy="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</a:pPr>
            <a:fld id="{00000000-1234-1234-1234-123412341234}" type="slidenum">
              <a:rPr b="1" lang="en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grpSp>
        <p:nvGrpSpPr>
          <p:cNvPr id="134" name="Google Shape;134;p30"/>
          <p:cNvGrpSpPr/>
          <p:nvPr/>
        </p:nvGrpSpPr>
        <p:grpSpPr>
          <a:xfrm>
            <a:off x="1210788" y="503760"/>
            <a:ext cx="8379930" cy="632918"/>
            <a:chOff x="1722071" y="1301756"/>
            <a:chExt cx="11918547" cy="1200300"/>
          </a:xfrm>
        </p:grpSpPr>
        <p:pic>
          <p:nvPicPr>
            <p:cNvPr id="135" name="Google Shape;135;p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035292" y="1409860"/>
              <a:ext cx="2131754" cy="9841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NSF_logo" id="136" name="Google Shape;136;p3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22071" y="1359755"/>
              <a:ext cx="1159675" cy="1034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7" name="Google Shape;137;p30"/>
            <p:cNvSpPr/>
            <p:nvPr/>
          </p:nvSpPr>
          <p:spPr>
            <a:xfrm>
              <a:off x="8267918" y="1301756"/>
              <a:ext cx="5372700" cy="12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9450" lIns="29450" spcFirstLastPara="1" rIns="29450" wrap="square" tIns="294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Heritage: NIST IGOR macros </a:t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SansView is DANSE project output</a:t>
              </a:r>
              <a:endParaRPr sz="900"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~ 8.5%  of funds were for SANS</a:t>
              </a:r>
              <a:endParaRPr sz="900"/>
            </a:p>
          </p:txBody>
        </p:sp>
        <p:pic>
          <p:nvPicPr>
            <p:cNvPr id="138" name="Google Shape;138;p3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320592" y="1541550"/>
              <a:ext cx="2540327" cy="67063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9" name="Google Shape;139;p30"/>
          <p:cNvSpPr/>
          <p:nvPr/>
        </p:nvSpPr>
        <p:spPr>
          <a:xfrm>
            <a:off x="1086675" y="1259642"/>
            <a:ext cx="52782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NIST Supported initial transition from NSF funding</a:t>
            </a:r>
            <a:endParaRPr sz="900"/>
          </a:p>
        </p:txBody>
      </p:sp>
      <p:sp>
        <p:nvSpPr>
          <p:cNvPr id="140" name="Google Shape;140;p30"/>
          <p:cNvSpPr/>
          <p:nvPr/>
        </p:nvSpPr>
        <p:spPr>
          <a:xfrm>
            <a:off x="527925" y="743475"/>
            <a:ext cx="543600" cy="4257000"/>
          </a:xfrm>
          <a:prstGeom prst="downArrow">
            <a:avLst>
              <a:gd fmla="val 50000" name="adj1"/>
              <a:gd fmla="val 50000" name="adj2"/>
            </a:avLst>
          </a:prstGeom>
          <a:blipFill rotWithShape="1">
            <a:blip r:embed="rId6">
              <a:alphaModFix/>
            </a:blip>
            <a:tile algn="tl" flip="none" tx="0" sx="99997" ty="0" sy="99997"/>
          </a:blip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 Light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41" name="Google Shape;141;p30"/>
          <p:cNvSpPr txBox="1"/>
          <p:nvPr/>
        </p:nvSpPr>
        <p:spPr>
          <a:xfrm>
            <a:off x="131171" y="570077"/>
            <a:ext cx="79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2006</a:t>
            </a:r>
            <a:endParaRPr sz="900"/>
          </a:p>
        </p:txBody>
      </p:sp>
      <p:sp>
        <p:nvSpPr>
          <p:cNvPr id="142" name="Google Shape;142;p30"/>
          <p:cNvSpPr txBox="1"/>
          <p:nvPr/>
        </p:nvSpPr>
        <p:spPr>
          <a:xfrm>
            <a:off x="131171" y="852893"/>
            <a:ext cx="79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2011</a:t>
            </a:r>
            <a:endParaRPr sz="900"/>
          </a:p>
        </p:txBody>
      </p:sp>
      <p:sp>
        <p:nvSpPr>
          <p:cNvPr id="143" name="Google Shape;143;p30"/>
          <p:cNvSpPr txBox="1"/>
          <p:nvPr/>
        </p:nvSpPr>
        <p:spPr>
          <a:xfrm>
            <a:off x="131171" y="1213754"/>
            <a:ext cx="79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2012</a:t>
            </a:r>
            <a:endParaRPr sz="900"/>
          </a:p>
        </p:txBody>
      </p:sp>
      <p:sp>
        <p:nvSpPr>
          <p:cNvPr id="144" name="Google Shape;144;p30"/>
          <p:cNvSpPr txBox="1"/>
          <p:nvPr/>
        </p:nvSpPr>
        <p:spPr>
          <a:xfrm>
            <a:off x="131170" y="1574614"/>
            <a:ext cx="79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2013</a:t>
            </a:r>
            <a:endParaRPr sz="900"/>
          </a:p>
        </p:txBody>
      </p:sp>
      <p:sp>
        <p:nvSpPr>
          <p:cNvPr id="145" name="Google Shape;145;p30"/>
          <p:cNvSpPr/>
          <p:nvPr/>
        </p:nvSpPr>
        <p:spPr>
          <a:xfrm>
            <a:off x="4998541" y="2040061"/>
            <a:ext cx="37968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baseline="3000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nd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Code Camp at ISIS April 2014</a:t>
            </a:r>
            <a:endParaRPr sz="900"/>
          </a:p>
        </p:txBody>
      </p:sp>
      <p:sp>
        <p:nvSpPr>
          <p:cNvPr id="146" name="Google Shape;146;p30"/>
          <p:cNvSpPr/>
          <p:nvPr/>
        </p:nvSpPr>
        <p:spPr>
          <a:xfrm>
            <a:off x="4998541" y="2409628"/>
            <a:ext cx="36987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baseline="3000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rd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Code Camp at ESS Feb 2015</a:t>
            </a:r>
            <a:endParaRPr sz="900"/>
          </a:p>
        </p:txBody>
      </p:sp>
      <p:sp>
        <p:nvSpPr>
          <p:cNvPr id="147" name="Google Shape;147;p30"/>
          <p:cNvSpPr/>
          <p:nvPr/>
        </p:nvSpPr>
        <p:spPr>
          <a:xfrm>
            <a:off x="4998541" y="2733413"/>
            <a:ext cx="42009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r>
              <a:rPr b="0" baseline="3000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Code Camp at TU Delft March 2016</a:t>
            </a:r>
            <a:endParaRPr sz="900"/>
          </a:p>
        </p:txBody>
      </p:sp>
      <p:sp>
        <p:nvSpPr>
          <p:cNvPr id="148" name="Google Shape;148;p30"/>
          <p:cNvSpPr/>
          <p:nvPr/>
        </p:nvSpPr>
        <p:spPr>
          <a:xfrm>
            <a:off x="4998541" y="3006895"/>
            <a:ext cx="37062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b="0" baseline="3000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Code Camp at ORNL Oct 2016</a:t>
            </a:r>
            <a:endParaRPr sz="900"/>
          </a:p>
        </p:txBody>
      </p:sp>
      <p:sp>
        <p:nvSpPr>
          <p:cNvPr id="149" name="Google Shape;149;p30"/>
          <p:cNvSpPr/>
          <p:nvPr/>
        </p:nvSpPr>
        <p:spPr>
          <a:xfrm>
            <a:off x="4998541" y="3335520"/>
            <a:ext cx="41760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r>
              <a:rPr b="0" baseline="3000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Code Camp at ILL/ESRF April 2017</a:t>
            </a:r>
            <a:endParaRPr sz="900"/>
          </a:p>
        </p:txBody>
      </p:sp>
      <p:sp>
        <p:nvSpPr>
          <p:cNvPr id="150" name="Google Shape;150;p30"/>
          <p:cNvSpPr/>
          <p:nvPr/>
        </p:nvSpPr>
        <p:spPr>
          <a:xfrm>
            <a:off x="4998541" y="3635488"/>
            <a:ext cx="42144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r>
              <a:rPr b="0" baseline="3000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Code Camp at DMSC October 2017</a:t>
            </a:r>
            <a:endParaRPr sz="900"/>
          </a:p>
        </p:txBody>
      </p:sp>
      <p:sp>
        <p:nvSpPr>
          <p:cNvPr id="151" name="Google Shape;151;p30"/>
          <p:cNvSpPr/>
          <p:nvPr/>
        </p:nvSpPr>
        <p:spPr>
          <a:xfrm>
            <a:off x="4998541" y="3942399"/>
            <a:ext cx="36432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r>
              <a:rPr b="0" baseline="3000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Code Camp at ESS Sept 2018</a:t>
            </a:r>
            <a:endParaRPr sz="900"/>
          </a:p>
        </p:txBody>
      </p:sp>
      <p:sp>
        <p:nvSpPr>
          <p:cNvPr id="152" name="Google Shape;152;p30"/>
          <p:cNvSpPr txBox="1"/>
          <p:nvPr/>
        </p:nvSpPr>
        <p:spPr>
          <a:xfrm>
            <a:off x="131171" y="4023320"/>
            <a:ext cx="79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2018</a:t>
            </a:r>
            <a:endParaRPr sz="900"/>
          </a:p>
        </p:txBody>
      </p:sp>
      <p:sp>
        <p:nvSpPr>
          <p:cNvPr id="153" name="Google Shape;153;p30"/>
          <p:cNvSpPr/>
          <p:nvPr/>
        </p:nvSpPr>
        <p:spPr>
          <a:xfrm>
            <a:off x="4998541" y="4226443"/>
            <a:ext cx="43665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i="0" lang="en" sz="1700" u="none" cap="none" strike="noStrike">
                <a:solidFill>
                  <a:srgbClr val="000000"/>
                </a:solidFill>
              </a:rPr>
              <a:t>1</a:t>
            </a:r>
            <a:r>
              <a:rPr baseline="30000" i="0" lang="en" sz="1700" u="none" cap="none" strike="noStrike">
                <a:solidFill>
                  <a:srgbClr val="000000"/>
                </a:solidFill>
              </a:rPr>
              <a:t>st</a:t>
            </a:r>
            <a:r>
              <a:rPr i="0" lang="en" sz="1700" u="none" cap="none" strike="noStrike">
                <a:solidFill>
                  <a:srgbClr val="000000"/>
                </a:solidFill>
              </a:rPr>
              <a:t> SasView User Meeting at SAS2018</a:t>
            </a:r>
            <a:endParaRPr sz="900"/>
          </a:p>
        </p:txBody>
      </p:sp>
      <p:sp>
        <p:nvSpPr>
          <p:cNvPr id="154" name="Google Shape;154;p30"/>
          <p:cNvSpPr/>
          <p:nvPr/>
        </p:nvSpPr>
        <p:spPr>
          <a:xfrm>
            <a:off x="1085283" y="1626613"/>
            <a:ext cx="34500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Transition to Community project.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30"/>
          <p:cNvSpPr txBox="1"/>
          <p:nvPr/>
        </p:nvSpPr>
        <p:spPr>
          <a:xfrm>
            <a:off x="131170" y="1980322"/>
            <a:ext cx="79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2014</a:t>
            </a:r>
            <a:endParaRPr sz="900"/>
          </a:p>
        </p:txBody>
      </p:sp>
      <p:sp>
        <p:nvSpPr>
          <p:cNvPr id="156" name="Google Shape;156;p30"/>
          <p:cNvSpPr txBox="1"/>
          <p:nvPr/>
        </p:nvSpPr>
        <p:spPr>
          <a:xfrm>
            <a:off x="131170" y="2348799"/>
            <a:ext cx="79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2015</a:t>
            </a:r>
            <a:endParaRPr sz="900"/>
          </a:p>
        </p:txBody>
      </p:sp>
      <p:sp>
        <p:nvSpPr>
          <p:cNvPr id="157" name="Google Shape;157;p30"/>
          <p:cNvSpPr txBox="1"/>
          <p:nvPr/>
        </p:nvSpPr>
        <p:spPr>
          <a:xfrm>
            <a:off x="131170" y="2714063"/>
            <a:ext cx="79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2016</a:t>
            </a:r>
            <a:endParaRPr sz="900"/>
          </a:p>
        </p:txBody>
      </p:sp>
      <p:sp>
        <p:nvSpPr>
          <p:cNvPr id="158" name="Google Shape;158;p30"/>
          <p:cNvSpPr txBox="1"/>
          <p:nvPr/>
        </p:nvSpPr>
        <p:spPr>
          <a:xfrm>
            <a:off x="131170" y="3232395"/>
            <a:ext cx="79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2017</a:t>
            </a:r>
            <a:endParaRPr sz="900"/>
          </a:p>
        </p:txBody>
      </p:sp>
      <p:sp>
        <p:nvSpPr>
          <p:cNvPr id="159" name="Google Shape;159;p30"/>
          <p:cNvSpPr/>
          <p:nvPr/>
        </p:nvSpPr>
        <p:spPr>
          <a:xfrm>
            <a:off x="4998541" y="1626613"/>
            <a:ext cx="41880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baseline="3000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Code Camp at NIST April 2013</a:t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30"/>
          <p:cNvSpPr txBox="1"/>
          <p:nvPr/>
        </p:nvSpPr>
        <p:spPr>
          <a:xfrm>
            <a:off x="3175086" y="3931075"/>
            <a:ext cx="14820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v4.2 released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30"/>
          <p:cNvSpPr txBox="1"/>
          <p:nvPr/>
        </p:nvSpPr>
        <p:spPr>
          <a:xfrm>
            <a:off x="3175086" y="4196518"/>
            <a:ext cx="17436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v5.0b1 released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0"/>
          <p:cNvSpPr txBox="1"/>
          <p:nvPr/>
        </p:nvSpPr>
        <p:spPr>
          <a:xfrm>
            <a:off x="3175086" y="2285055"/>
            <a:ext cx="14820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v3.0 released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0"/>
          <p:cNvSpPr txBox="1"/>
          <p:nvPr/>
        </p:nvSpPr>
        <p:spPr>
          <a:xfrm>
            <a:off x="1181367" y="2305751"/>
            <a:ext cx="1703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Move to GitHub</a:t>
            </a:r>
            <a:endParaRPr sz="900"/>
          </a:p>
        </p:txBody>
      </p:sp>
      <p:sp>
        <p:nvSpPr>
          <p:cNvPr id="164" name="Google Shape;164;p30"/>
          <p:cNvSpPr txBox="1"/>
          <p:nvPr/>
        </p:nvSpPr>
        <p:spPr>
          <a:xfrm>
            <a:off x="3175086" y="2521079"/>
            <a:ext cx="14820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v3.1 released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0"/>
          <p:cNvSpPr txBox="1"/>
          <p:nvPr/>
        </p:nvSpPr>
        <p:spPr>
          <a:xfrm>
            <a:off x="3175085" y="2993100"/>
            <a:ext cx="14820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v4.0 released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0"/>
          <p:cNvSpPr txBox="1"/>
          <p:nvPr/>
        </p:nvSpPr>
        <p:spPr>
          <a:xfrm>
            <a:off x="3154615" y="3387922"/>
            <a:ext cx="14820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v4.1 released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0"/>
          <p:cNvSpPr txBox="1"/>
          <p:nvPr/>
        </p:nvSpPr>
        <p:spPr>
          <a:xfrm>
            <a:off x="933405" y="2519331"/>
            <a:ext cx="21990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Rename to SasView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3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85951" y="3055773"/>
            <a:ext cx="1476846" cy="120212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0"/>
          <p:cNvSpPr txBox="1"/>
          <p:nvPr/>
        </p:nvSpPr>
        <p:spPr>
          <a:xfrm>
            <a:off x="131171" y="4499045"/>
            <a:ext cx="79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</a:t>
            </a:r>
            <a:r>
              <a:rPr b="1" lang="en" sz="2300"/>
              <a:t>9</a:t>
            </a:r>
            <a:endParaRPr sz="900"/>
          </a:p>
        </p:txBody>
      </p:sp>
      <p:sp>
        <p:nvSpPr>
          <p:cNvPr id="170" name="Google Shape;170;p30"/>
          <p:cNvSpPr txBox="1"/>
          <p:nvPr/>
        </p:nvSpPr>
        <p:spPr>
          <a:xfrm>
            <a:off x="3238974" y="4474225"/>
            <a:ext cx="1703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v4.2.1 released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0"/>
          <p:cNvSpPr txBox="1"/>
          <p:nvPr/>
        </p:nvSpPr>
        <p:spPr>
          <a:xfrm>
            <a:off x="3238986" y="4739668"/>
            <a:ext cx="17436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v5.0b</a:t>
            </a:r>
            <a:r>
              <a:rPr lang="en" sz="1700"/>
              <a:t>2</a:t>
            </a:r>
            <a:r>
              <a:rPr b="0" i="0" lang="en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released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30"/>
          <p:cNvSpPr/>
          <p:nvPr/>
        </p:nvSpPr>
        <p:spPr>
          <a:xfrm>
            <a:off x="4998551" y="4623325"/>
            <a:ext cx="43665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en" sz="1700"/>
              <a:t>9</a:t>
            </a:r>
            <a:r>
              <a:rPr b="1" baseline="30000" i="0" lang="en" sz="1700" u="none" cap="none" strike="noStrike">
                <a:solidFill>
                  <a:srgbClr val="000000"/>
                </a:solidFill>
              </a:rPr>
              <a:t>th</a:t>
            </a:r>
            <a:r>
              <a:rPr b="1" i="0" lang="en" sz="1700" u="none" cap="none" strike="noStrike">
                <a:solidFill>
                  <a:srgbClr val="000000"/>
                </a:solidFill>
              </a:rPr>
              <a:t> Code Camp at </a:t>
            </a:r>
            <a:r>
              <a:rPr b="1" lang="en" sz="1700"/>
              <a:t>ILL/ESRF</a:t>
            </a:r>
            <a:r>
              <a:rPr b="1" i="0" lang="en" sz="1700" u="none" cap="none" strike="noStrike">
                <a:solidFill>
                  <a:srgbClr val="000000"/>
                </a:solidFill>
              </a:rPr>
              <a:t> </a:t>
            </a:r>
            <a:r>
              <a:rPr b="1" lang="en" sz="1700"/>
              <a:t>March</a:t>
            </a:r>
            <a:r>
              <a:rPr b="1" i="0" lang="en" sz="1700" u="none" cap="none" strike="noStrike">
                <a:solidFill>
                  <a:srgbClr val="000000"/>
                </a:solidFill>
              </a:rPr>
              <a:t> 201</a:t>
            </a:r>
            <a:r>
              <a:rPr b="1" lang="en" sz="1700"/>
              <a:t>9</a:t>
            </a:r>
            <a:endParaRPr b="1" sz="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/>
          <p:nvPr>
            <p:ph type="title"/>
          </p:nvPr>
        </p:nvSpPr>
        <p:spPr>
          <a:xfrm>
            <a:off x="1285875" y="194059"/>
            <a:ext cx="65721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26E"/>
              </a:buClr>
              <a:buSzPts val="2300"/>
              <a:buFont typeface="Tahoma"/>
              <a:buNone/>
            </a:pPr>
            <a:r>
              <a:rPr lang="en"/>
              <a:t>How We Work</a:t>
            </a:r>
            <a:endParaRPr/>
          </a:p>
        </p:txBody>
      </p:sp>
      <p:sp>
        <p:nvSpPr>
          <p:cNvPr id="178" name="Google Shape;178;p31"/>
          <p:cNvSpPr txBox="1"/>
          <p:nvPr>
            <p:ph idx="12" type="sldNum"/>
          </p:nvPr>
        </p:nvSpPr>
        <p:spPr>
          <a:xfrm>
            <a:off x="8288214" y="5304234"/>
            <a:ext cx="285000" cy="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</a:pPr>
            <a:fld id="{00000000-1234-1234-1234-123412341234}" type="slidenum">
              <a:rPr b="1" lang="en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sp>
        <p:nvSpPr>
          <p:cNvPr id="179" name="Google Shape;179;p31"/>
          <p:cNvSpPr/>
          <p:nvPr/>
        </p:nvSpPr>
        <p:spPr>
          <a:xfrm>
            <a:off x="1709700" y="889686"/>
            <a:ext cx="57246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Code is open source and publicly hosted at Github</a:t>
            </a:r>
            <a:endParaRPr b="0" i="0" sz="18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Released under BSD 3-clause license</a:t>
            </a:r>
            <a:endParaRPr sz="900"/>
          </a:p>
        </p:txBody>
      </p:sp>
      <p:sp>
        <p:nvSpPr>
          <p:cNvPr id="180" name="Google Shape;180;p31"/>
          <p:cNvSpPr/>
          <p:nvPr/>
        </p:nvSpPr>
        <p:spPr>
          <a:xfrm>
            <a:off x="986164" y="504034"/>
            <a:ext cx="7171800" cy="3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Open</a:t>
            </a: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Collaborative, Community Development</a:t>
            </a:r>
            <a:endParaRPr sz="900"/>
          </a:p>
        </p:txBody>
      </p:sp>
      <p:sp>
        <p:nvSpPr>
          <p:cNvPr id="181" name="Google Shape;181;p31"/>
          <p:cNvSpPr/>
          <p:nvPr/>
        </p:nvSpPr>
        <p:spPr>
          <a:xfrm>
            <a:off x="527716" y="1733653"/>
            <a:ext cx="29823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Bi-weekly developer calls </a:t>
            </a:r>
            <a:endParaRPr sz="900"/>
          </a:p>
        </p:txBody>
      </p:sp>
      <p:sp>
        <p:nvSpPr>
          <p:cNvPr id="182" name="Google Shape;182;p31"/>
          <p:cNvSpPr/>
          <p:nvPr/>
        </p:nvSpPr>
        <p:spPr>
          <a:xfrm>
            <a:off x="3797675" y="1733653"/>
            <a:ext cx="15486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0000"/>
                </a:solidFill>
              </a:rPr>
              <a:t>Code Camps</a:t>
            </a:r>
            <a:endParaRPr b="1" sz="900">
              <a:solidFill>
                <a:srgbClr val="FF0000"/>
              </a:solidFill>
            </a:endParaRPr>
          </a:p>
        </p:txBody>
      </p:sp>
      <p:sp>
        <p:nvSpPr>
          <p:cNvPr id="183" name="Google Shape;183;p31"/>
          <p:cNvSpPr/>
          <p:nvPr/>
        </p:nvSpPr>
        <p:spPr>
          <a:xfrm>
            <a:off x="6030152" y="1733652"/>
            <a:ext cx="19848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FF0000"/>
                </a:solidFill>
              </a:rPr>
              <a:t>5 Year Roadmap</a:t>
            </a:r>
            <a:endParaRPr b="1" sz="900">
              <a:solidFill>
                <a:srgbClr val="FF0000"/>
              </a:solidFill>
            </a:endParaRPr>
          </a:p>
        </p:txBody>
      </p:sp>
      <p:sp>
        <p:nvSpPr>
          <p:cNvPr id="184" name="Google Shape;184;p31"/>
          <p:cNvSpPr/>
          <p:nvPr/>
        </p:nvSpPr>
        <p:spPr>
          <a:xfrm>
            <a:off x="6063632" y="4683189"/>
            <a:ext cx="27366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1524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http://github.com/SasView</a:t>
            </a:r>
            <a:endParaRPr sz="900"/>
          </a:p>
        </p:txBody>
      </p:sp>
      <p:sp>
        <p:nvSpPr>
          <p:cNvPr id="185" name="Google Shape;185;p31"/>
          <p:cNvSpPr/>
          <p:nvPr/>
        </p:nvSpPr>
        <p:spPr>
          <a:xfrm>
            <a:off x="125014" y="4683189"/>
            <a:ext cx="24480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1524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http://www.sasview.org</a:t>
            </a:r>
            <a:endParaRPr sz="900"/>
          </a:p>
        </p:txBody>
      </p:sp>
      <p:sp>
        <p:nvSpPr>
          <p:cNvPr id="186" name="Google Shape;186;p31"/>
          <p:cNvSpPr/>
          <p:nvPr/>
        </p:nvSpPr>
        <p:spPr>
          <a:xfrm>
            <a:off x="1926065" y="1434551"/>
            <a:ext cx="52917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29450" lIns="58925" spcFirstLastPara="1" rIns="58925" wrap="square" tIns="294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Bug and Enhancement Ticket System (Trac)</a:t>
            </a:r>
            <a:endParaRPr sz="900"/>
          </a:p>
        </p:txBody>
      </p:sp>
      <p:grpSp>
        <p:nvGrpSpPr>
          <p:cNvPr id="187" name="Google Shape;187;p31"/>
          <p:cNvGrpSpPr/>
          <p:nvPr/>
        </p:nvGrpSpPr>
        <p:grpSpPr>
          <a:xfrm>
            <a:off x="176471" y="2448560"/>
            <a:ext cx="2915180" cy="2017004"/>
            <a:chOff x="0" y="0"/>
            <a:chExt cx="5816400" cy="5365800"/>
          </a:xfrm>
        </p:grpSpPr>
        <p:sp>
          <p:nvSpPr>
            <p:cNvPr id="188" name="Google Shape;188;p31"/>
            <p:cNvSpPr/>
            <p:nvPr/>
          </p:nvSpPr>
          <p:spPr>
            <a:xfrm>
              <a:off x="0" y="0"/>
              <a:ext cx="5816400" cy="5365800"/>
            </a:xfrm>
            <a:prstGeom prst="rect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Task and bug tracking. Developer wiki</a:t>
              </a:r>
              <a:endParaRPr sz="9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 trac.sasview.org</a:t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6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7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8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9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0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1"/>
              </a:endParaRPr>
            </a:p>
          </p:txBody>
        </p:sp>
        <p:pic>
          <p:nvPicPr>
            <p:cNvPr id="189" name="Google Shape;189;p31"/>
            <p:cNvPicPr preferRelativeResize="0"/>
            <p:nvPr/>
          </p:nvPicPr>
          <p:blipFill rotWithShape="1">
            <a:blip r:embed="rId12">
              <a:alphaModFix/>
            </a:blip>
            <a:srcRect b="44249" l="0" r="0" t="0"/>
            <a:stretch/>
          </p:blipFill>
          <p:spPr>
            <a:xfrm>
              <a:off x="192968" y="1992132"/>
              <a:ext cx="5524577" cy="32534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0" name="Google Shape;190;p31"/>
          <p:cNvGrpSpPr/>
          <p:nvPr/>
        </p:nvGrpSpPr>
        <p:grpSpPr>
          <a:xfrm>
            <a:off x="3138621" y="2448451"/>
            <a:ext cx="2938455" cy="2016764"/>
            <a:chOff x="4438631" y="2489541"/>
            <a:chExt cx="4179284" cy="3824700"/>
          </a:xfrm>
        </p:grpSpPr>
        <p:sp>
          <p:nvSpPr>
            <p:cNvPr id="191" name="Google Shape;191;p31"/>
            <p:cNvSpPr/>
            <p:nvPr/>
          </p:nvSpPr>
          <p:spPr>
            <a:xfrm>
              <a:off x="4472215" y="2489541"/>
              <a:ext cx="4145700" cy="3824700"/>
            </a:xfrm>
            <a:prstGeom prst="rect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Code Hosting and some CI/testing of PRs</a:t>
              </a:r>
              <a:endParaRPr sz="9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3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4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5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6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sng" cap="none" strike="noStrike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7"/>
              </a:endParaRPr>
            </a:p>
          </p:txBody>
        </p:sp>
        <p:pic>
          <p:nvPicPr>
            <p:cNvPr id="192" name="Google Shape;192;p31"/>
            <p:cNvPicPr preferRelativeResize="0"/>
            <p:nvPr/>
          </p:nvPicPr>
          <p:blipFill rotWithShape="1">
            <a:blip r:embed="rId18">
              <a:alphaModFix/>
            </a:blip>
            <a:srcRect b="24081" l="0" r="0" t="0"/>
            <a:stretch/>
          </p:blipFill>
          <p:spPr>
            <a:xfrm>
              <a:off x="4438631" y="3388111"/>
              <a:ext cx="3791800" cy="25382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31"/>
            <p:cNvPicPr preferRelativeResize="0"/>
            <p:nvPr/>
          </p:nvPicPr>
          <p:blipFill rotWithShape="1">
            <a:blip r:embed="rId19">
              <a:alphaModFix/>
            </a:blip>
            <a:srcRect b="30025" l="0" r="0" t="0"/>
            <a:stretch/>
          </p:blipFill>
          <p:spPr>
            <a:xfrm>
              <a:off x="5398654" y="4551270"/>
              <a:ext cx="3025585" cy="154121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4" name="Google Shape;194;p31"/>
          <p:cNvGrpSpPr/>
          <p:nvPr/>
        </p:nvGrpSpPr>
        <p:grpSpPr>
          <a:xfrm>
            <a:off x="6169290" y="2448450"/>
            <a:ext cx="2921802" cy="2016764"/>
            <a:chOff x="8665772" y="2499958"/>
            <a:chExt cx="4155600" cy="3824700"/>
          </a:xfrm>
        </p:grpSpPr>
        <p:sp>
          <p:nvSpPr>
            <p:cNvPr id="195" name="Google Shape;195;p31"/>
            <p:cNvSpPr/>
            <p:nvPr/>
          </p:nvSpPr>
          <p:spPr>
            <a:xfrm>
              <a:off x="8665772" y="2499958"/>
              <a:ext cx="4155600" cy="3824700"/>
            </a:xfrm>
            <a:prstGeom prst="rect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1900" lIns="41900" spcFirstLastPara="1" rIns="41900" wrap="square" tIns="4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Automated Builds</a:t>
              </a:r>
              <a:endParaRPr sz="9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build.sasview.org</a:t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alibri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  <p:pic>
          <p:nvPicPr>
            <p:cNvPr id="196" name="Google Shape;196;p31"/>
            <p:cNvPicPr preferRelativeResize="0"/>
            <p:nvPr/>
          </p:nvPicPr>
          <p:blipFill rotWithShape="1">
            <a:blip r:embed="rId20">
              <a:alphaModFix/>
            </a:blip>
            <a:srcRect b="37550" l="0" r="0" t="0"/>
            <a:stretch/>
          </p:blipFill>
          <p:spPr>
            <a:xfrm>
              <a:off x="8727403" y="3479312"/>
              <a:ext cx="4032468" cy="26235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7" name="Google Shape;197;p31"/>
          <p:cNvSpPr txBox="1"/>
          <p:nvPr/>
        </p:nvSpPr>
        <p:spPr>
          <a:xfrm>
            <a:off x="3466867" y="2052604"/>
            <a:ext cx="22101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Marketplace</a:t>
            </a:r>
            <a:endParaRPr sz="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>
            <p:ph type="title"/>
          </p:nvPr>
        </p:nvSpPr>
        <p:spPr>
          <a:xfrm>
            <a:off x="1285875" y="194059"/>
            <a:ext cx="65721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26E"/>
              </a:buClr>
              <a:buSzPts val="2300"/>
              <a:buFont typeface="Tahoma"/>
              <a:buNone/>
            </a:pPr>
            <a:r>
              <a:rPr lang="en"/>
              <a:t>How We Work</a:t>
            </a:r>
            <a:endParaRPr/>
          </a:p>
        </p:txBody>
      </p:sp>
      <p:sp>
        <p:nvSpPr>
          <p:cNvPr id="203" name="Google Shape;203;p32"/>
          <p:cNvSpPr txBox="1"/>
          <p:nvPr>
            <p:ph idx="12" type="sldNum"/>
          </p:nvPr>
        </p:nvSpPr>
        <p:spPr>
          <a:xfrm>
            <a:off x="8288214" y="5304234"/>
            <a:ext cx="285000" cy="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2750" lIns="32750" spcFirstLastPara="1" rIns="32750" wrap="square" tIns="3275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ahoma"/>
              <a:buNone/>
            </a:pPr>
            <a:fld id="{00000000-1234-1234-1234-123412341234}" type="slidenum">
              <a:rPr b="1" lang="en" sz="23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sp>
        <p:nvSpPr>
          <p:cNvPr id="204" name="Google Shape;204;p32"/>
          <p:cNvSpPr/>
          <p:nvPr/>
        </p:nvSpPr>
        <p:spPr>
          <a:xfrm>
            <a:off x="1777600" y="3110765"/>
            <a:ext cx="57246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F0000"/>
                </a:solidFill>
              </a:rPr>
              <a:t>Community Development:</a:t>
            </a:r>
            <a:endParaRPr sz="1800">
              <a:solidFill>
                <a:srgbClr val="FF0000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/>
              <a:t>Ask not what the community is going to do for you, </a:t>
            </a:r>
            <a:endParaRPr sz="18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/>
              <a:t>ask what you can do for the community</a:t>
            </a:r>
            <a:endParaRPr sz="1800"/>
          </a:p>
        </p:txBody>
      </p:sp>
      <p:sp>
        <p:nvSpPr>
          <p:cNvPr id="205" name="Google Shape;205;p32"/>
          <p:cNvSpPr/>
          <p:nvPr/>
        </p:nvSpPr>
        <p:spPr>
          <a:xfrm>
            <a:off x="1054000" y="522372"/>
            <a:ext cx="7171800" cy="3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Open, Collaborative, Community Development</a:t>
            </a:r>
            <a:endParaRPr sz="900"/>
          </a:p>
        </p:txBody>
      </p:sp>
      <p:sp>
        <p:nvSpPr>
          <p:cNvPr id="206" name="Google Shape;206;p32"/>
          <p:cNvSpPr/>
          <p:nvPr/>
        </p:nvSpPr>
        <p:spPr>
          <a:xfrm>
            <a:off x="6261907" y="196364"/>
            <a:ext cx="27366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1524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http://github.com/SasView</a:t>
            </a:r>
            <a:endParaRPr sz="900"/>
          </a:p>
        </p:txBody>
      </p:sp>
      <p:sp>
        <p:nvSpPr>
          <p:cNvPr id="207" name="Google Shape;207;p32"/>
          <p:cNvSpPr/>
          <p:nvPr/>
        </p:nvSpPr>
        <p:spPr>
          <a:xfrm>
            <a:off x="598389" y="196364"/>
            <a:ext cx="24480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1524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http://www.sasview.org</a:t>
            </a:r>
            <a:endParaRPr sz="900"/>
          </a:p>
        </p:txBody>
      </p:sp>
      <p:sp>
        <p:nvSpPr>
          <p:cNvPr id="208" name="Google Shape;208;p32"/>
          <p:cNvSpPr/>
          <p:nvPr/>
        </p:nvSpPr>
        <p:spPr>
          <a:xfrm>
            <a:off x="655750" y="1022175"/>
            <a:ext cx="7968300" cy="19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750" lIns="32750" spcFirstLastPara="1" rIns="32750" wrap="square" tIns="327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F0000"/>
                </a:solidFill>
              </a:rPr>
              <a:t>Collaborative:</a:t>
            </a:r>
            <a:endParaRPr sz="1800">
              <a:solidFill>
                <a:srgbClr val="FF0000"/>
              </a:solidFill>
            </a:endParaRPr>
          </a:p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(S)he who brings the resources (time and effort or funds to buy time and effort) chooses what to work on</a:t>
            </a:r>
            <a:endParaRPr sz="1800"/>
          </a:p>
          <a:p>
            <a:pPr indent="-3429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You are not allowed to break what is already there for others.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/>
          <p:nvPr>
            <p:ph type="title"/>
          </p:nvPr>
        </p:nvSpPr>
        <p:spPr>
          <a:xfrm>
            <a:off x="1285875" y="194059"/>
            <a:ext cx="65721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26E"/>
              </a:buClr>
              <a:buSzPts val="2300"/>
              <a:buFont typeface="Tahoma"/>
              <a:buNone/>
            </a:pPr>
            <a:r>
              <a:rPr lang="en"/>
              <a:t>The RoadMap</a:t>
            </a:r>
            <a:endParaRPr/>
          </a:p>
        </p:txBody>
      </p:sp>
      <p:sp>
        <p:nvSpPr>
          <p:cNvPr id="214" name="Google Shape;214;p33"/>
          <p:cNvSpPr txBox="1"/>
          <p:nvPr/>
        </p:nvSpPr>
        <p:spPr>
          <a:xfrm>
            <a:off x="2375700" y="4742150"/>
            <a:ext cx="43926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https://github.com/SasView/documents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5375" y="594109"/>
            <a:ext cx="5317841" cy="3955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" y="549974"/>
            <a:ext cx="3770926" cy="3500799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3"/>
          <p:cNvSpPr txBox="1"/>
          <p:nvPr/>
        </p:nvSpPr>
        <p:spPr>
          <a:xfrm>
            <a:off x="498450" y="3538500"/>
            <a:ext cx="8147100" cy="769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ahoma"/>
                <a:ea typeface="Tahoma"/>
                <a:cs typeface="Tahoma"/>
                <a:sym typeface="Tahoma"/>
              </a:rPr>
              <a:t>Living document</a:t>
            </a:r>
            <a:endParaRPr b="1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ahoma"/>
                <a:ea typeface="Tahoma"/>
                <a:cs typeface="Tahoma"/>
                <a:sym typeface="Tahoma"/>
              </a:rPr>
              <a:t>Directs work for developers and helps find candidate projects for funding.</a:t>
            </a:r>
            <a:endParaRPr b="1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ahoma"/>
                <a:ea typeface="Tahoma"/>
                <a:cs typeface="Tahoma"/>
                <a:sym typeface="Tahoma"/>
              </a:rPr>
              <a:t>Discussed and updated at each Code Camp - NOW!</a:t>
            </a:r>
            <a:endParaRPr b="1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/>
          <p:nvPr>
            <p:ph type="title"/>
          </p:nvPr>
        </p:nvSpPr>
        <p:spPr>
          <a:xfrm>
            <a:off x="1285875" y="194059"/>
            <a:ext cx="65721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26E"/>
              </a:buClr>
              <a:buSzPts val="2300"/>
              <a:buFont typeface="Tahoma"/>
              <a:buNone/>
            </a:pPr>
            <a:r>
              <a:rPr lang="en"/>
              <a:t>Roadmap Late 2018 to mid 2019</a:t>
            </a:r>
            <a:endParaRPr/>
          </a:p>
        </p:txBody>
      </p:sp>
      <p:sp>
        <p:nvSpPr>
          <p:cNvPr id="223" name="Google Shape;223;p34"/>
          <p:cNvSpPr txBox="1"/>
          <p:nvPr/>
        </p:nvSpPr>
        <p:spPr>
          <a:xfrm>
            <a:off x="2375700" y="4742150"/>
            <a:ext cx="43926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https://github.com/SasView/documents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4"/>
          <p:cNvSpPr txBox="1"/>
          <p:nvPr/>
        </p:nvSpPr>
        <p:spPr>
          <a:xfrm>
            <a:off x="377325" y="482050"/>
            <a:ext cx="8623800" cy="37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Move focus of all GUI efforts to the new Qt GUI </a:t>
            </a:r>
            <a:r>
              <a:rPr lang="en" sz="1200">
                <a:solidFill>
                  <a:schemeClr val="accent2"/>
                </a:solidFill>
              </a:rPr>
              <a:t>Done. Major bug fixes only to 4.x GUI</a:t>
            </a:r>
            <a:endParaRPr sz="1200"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Parallel development and release tracks (5.x + 4.x) </a:t>
            </a:r>
            <a:r>
              <a:rPr lang="en" sz="1200">
                <a:solidFill>
                  <a:schemeClr val="accent2"/>
                </a:solidFill>
              </a:rPr>
              <a:t>Working, but needs streamlining from 5.0 release</a:t>
            </a:r>
            <a:endParaRPr sz="1200"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Complete beta approximation work </a:t>
            </a:r>
            <a:r>
              <a:rPr lang="en" sz="1200">
                <a:solidFill>
                  <a:srgbClr val="FF9900"/>
                </a:solidFill>
              </a:rPr>
              <a:t>In testing</a:t>
            </a:r>
            <a:endParaRPr sz="1200">
              <a:solidFill>
                <a:srgbClr val="FF99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New, more flexible interaction volumes/radii </a:t>
            </a:r>
            <a:r>
              <a:rPr lang="en" sz="1200">
                <a:solidFill>
                  <a:srgbClr val="FF9900"/>
                </a:solidFill>
              </a:rPr>
              <a:t>Underway?</a:t>
            </a:r>
            <a:endParaRPr sz="1200">
              <a:solidFill>
                <a:srgbClr val="FF99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Community meeting at SAS 2018 </a:t>
            </a:r>
            <a:r>
              <a:rPr lang="en" sz="1200">
                <a:solidFill>
                  <a:schemeClr val="accent2"/>
                </a:solidFill>
              </a:rPr>
              <a:t>Done</a:t>
            </a:r>
            <a:endParaRPr sz="1200"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Complete SasView paper </a:t>
            </a:r>
            <a:r>
              <a:rPr lang="en" sz="1200">
                <a:solidFill>
                  <a:srgbClr val="FF9900"/>
                </a:solidFill>
              </a:rPr>
              <a:t>Started</a:t>
            </a:r>
            <a:endParaRPr sz="1200">
              <a:solidFill>
                <a:srgbClr val="FF99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Consolidate and extend training material - both written tutorials and hands-on training material. </a:t>
            </a:r>
            <a:r>
              <a:rPr lang="en" sz="1200">
                <a:solidFill>
                  <a:schemeClr val="accent2"/>
                </a:solidFill>
              </a:rPr>
              <a:t>Ongoing</a:t>
            </a:r>
            <a:endParaRPr sz="1200"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Update model marketplace </a:t>
            </a:r>
            <a:r>
              <a:rPr lang="en" sz="1200">
                <a:solidFill>
                  <a:srgbClr val="FF0000"/>
                </a:solidFill>
              </a:rPr>
              <a:t>Needs developer</a:t>
            </a:r>
            <a:endParaRPr sz="1200">
              <a:solidFill>
                <a:srgbClr val="FF00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Create plan for developing community interactions. </a:t>
            </a:r>
            <a:r>
              <a:rPr lang="en" sz="1200">
                <a:solidFill>
                  <a:srgbClr val="FF9900"/>
                </a:solidFill>
              </a:rPr>
              <a:t>Started</a:t>
            </a:r>
            <a:endParaRPr sz="1200">
              <a:solidFill>
                <a:srgbClr val="FF99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Fixes to custom model editor to support polydispersity </a:t>
            </a:r>
            <a:r>
              <a:rPr lang="en" sz="1200">
                <a:solidFill>
                  <a:schemeClr val="accent2"/>
                </a:solidFill>
              </a:rPr>
              <a:t>Done</a:t>
            </a:r>
            <a:endParaRPr sz="1200"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Incorporation of models from:</a:t>
            </a:r>
            <a:endParaRPr sz="1200">
              <a:solidFill>
                <a:srgbClr val="24292E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sz="1200">
                <a:solidFill>
                  <a:srgbClr val="24292E"/>
                </a:solidFill>
              </a:rPr>
              <a:t>SASFi</a:t>
            </a:r>
            <a:r>
              <a:rPr lang="en" sz="1200">
                <a:solidFill>
                  <a:srgbClr val="24292E"/>
                </a:solidFill>
              </a:rPr>
              <a:t>t</a:t>
            </a:r>
            <a:r>
              <a:rPr lang="en" sz="1200" u="sng">
                <a:solidFill>
                  <a:srgbClr val="0366D6"/>
                </a:solidFill>
                <a:hlinkClick r:id="rId4"/>
              </a:rPr>
              <a:t>^7</a:t>
            </a:r>
            <a:r>
              <a:rPr lang="en" sz="1200">
                <a:solidFill>
                  <a:srgbClr val="24292E"/>
                </a:solidFill>
              </a:rPr>
              <a:t> </a:t>
            </a:r>
            <a:r>
              <a:rPr lang="en" sz="1200">
                <a:solidFill>
                  <a:schemeClr val="accent2"/>
                </a:solidFill>
              </a:rPr>
              <a:t>Work done, but not shipping by default. https://github.com/SasView/sasfit-models</a:t>
            </a:r>
            <a:endParaRPr sz="1200">
              <a:solidFill>
                <a:schemeClr val="accent2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sz="1200">
                <a:solidFill>
                  <a:srgbClr val="24292E"/>
                </a:solidFill>
              </a:rPr>
              <a:t>Scatter</a:t>
            </a:r>
            <a:r>
              <a:rPr lang="en" sz="1200" u="sng">
                <a:solidFill>
                  <a:srgbClr val="0366D6"/>
                </a:solidFill>
                <a:hlinkClick r:id="rId5"/>
              </a:rPr>
              <a:t>^8</a:t>
            </a:r>
            <a:r>
              <a:rPr lang="en" sz="1200">
                <a:solidFill>
                  <a:srgbClr val="24292E"/>
                </a:solidFill>
              </a:rPr>
              <a:t> (Förster - crystalline materials models primarily) </a:t>
            </a:r>
            <a:r>
              <a:rPr lang="en" sz="1200">
                <a:solidFill>
                  <a:srgbClr val="FF9900"/>
                </a:solidFill>
              </a:rPr>
              <a:t>In discussions with BornAgain team</a:t>
            </a:r>
            <a:endParaRPr sz="1200">
              <a:solidFill>
                <a:srgbClr val="FF99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Project infrastructure cleanup:</a:t>
            </a:r>
            <a:endParaRPr sz="1200">
              <a:solidFill>
                <a:srgbClr val="24292E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sz="1200">
                <a:solidFill>
                  <a:srgbClr val="24292E"/>
                </a:solidFill>
              </a:rPr>
              <a:t>ticket review/cull given 5.0 release </a:t>
            </a:r>
            <a:r>
              <a:rPr lang="en" sz="1200">
                <a:solidFill>
                  <a:srgbClr val="FF9900"/>
                </a:solidFill>
              </a:rPr>
              <a:t>Ongoing</a:t>
            </a:r>
            <a:endParaRPr sz="1200">
              <a:solidFill>
                <a:srgbClr val="FF9900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sz="1200">
                <a:solidFill>
                  <a:srgbClr val="24292E"/>
                </a:solidFill>
              </a:rPr>
              <a:t>possible move to GitHub issues. </a:t>
            </a:r>
            <a:r>
              <a:rPr lang="en" sz="1200">
                <a:solidFill>
                  <a:srgbClr val="FF9900"/>
                </a:solidFill>
              </a:rPr>
              <a:t>Underway</a:t>
            </a:r>
            <a:endParaRPr sz="1200">
              <a:solidFill>
                <a:srgbClr val="FF99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Release </a:t>
            </a:r>
            <a:endParaRPr sz="1200">
              <a:solidFill>
                <a:srgbClr val="24292E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sz="1200">
                <a:solidFill>
                  <a:srgbClr val="24292E"/>
                </a:solidFill>
              </a:rPr>
              <a:t>5.0 alpha (late 2018) </a:t>
            </a:r>
            <a:r>
              <a:rPr lang="en" sz="1200">
                <a:solidFill>
                  <a:schemeClr val="accent2"/>
                </a:solidFill>
              </a:rPr>
              <a:t>Done</a:t>
            </a:r>
            <a:endParaRPr sz="1200">
              <a:solidFill>
                <a:schemeClr val="accent2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sz="1200">
                <a:solidFill>
                  <a:srgbClr val="24292E"/>
                </a:solidFill>
              </a:rPr>
              <a:t>5.0 beta (early 2019) </a:t>
            </a:r>
            <a:r>
              <a:rPr lang="en" sz="1200">
                <a:solidFill>
                  <a:schemeClr val="accent2"/>
                </a:solidFill>
              </a:rPr>
              <a:t>Done</a:t>
            </a:r>
            <a:endParaRPr sz="1200">
              <a:solidFill>
                <a:schemeClr val="accent2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sz="1200">
                <a:solidFill>
                  <a:srgbClr val="24292E"/>
                </a:solidFill>
              </a:rPr>
              <a:t>5.0 (mid 2019) </a:t>
            </a:r>
            <a:r>
              <a:rPr lang="en" sz="1200">
                <a:solidFill>
                  <a:srgbClr val="FF9900"/>
                </a:solidFill>
              </a:rPr>
              <a:t>On track</a:t>
            </a:r>
            <a:endParaRPr sz="1200">
              <a:solidFill>
                <a:srgbClr val="FF9900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sz="1200">
                <a:solidFill>
                  <a:srgbClr val="24292E"/>
                </a:solidFill>
              </a:rPr>
              <a:t>4.2 </a:t>
            </a:r>
            <a:r>
              <a:rPr lang="en" sz="1200">
                <a:solidFill>
                  <a:schemeClr val="accent2"/>
                </a:solidFill>
              </a:rPr>
              <a:t>Done</a:t>
            </a:r>
            <a:endParaRPr sz="1200">
              <a:solidFill>
                <a:schemeClr val="accent2"/>
              </a:solidFill>
            </a:endParaRPr>
          </a:p>
        </p:txBody>
      </p:sp>
      <p:sp>
        <p:nvSpPr>
          <p:cNvPr id="225" name="Google Shape;225;p34"/>
          <p:cNvSpPr txBox="1"/>
          <p:nvPr/>
        </p:nvSpPr>
        <p:spPr>
          <a:xfrm>
            <a:off x="4940025" y="3602925"/>
            <a:ext cx="3932100" cy="99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92E"/>
                </a:solidFill>
              </a:rPr>
              <a:t>Not in roadmap for this period …</a:t>
            </a:r>
            <a:endParaRPr sz="1200">
              <a:solidFill>
                <a:srgbClr val="24292E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ahoma"/>
              <a:buChar char="●"/>
            </a:pPr>
            <a:r>
              <a:rPr lang="en" sz="1200">
                <a:solidFill>
                  <a:srgbClr val="24292E"/>
                </a:solidFill>
              </a:rPr>
              <a:t>Complete separation of sascalc package / headless usage</a:t>
            </a:r>
            <a:endParaRPr sz="1200">
              <a:solidFill>
                <a:srgbClr val="24292E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title"/>
          </p:nvPr>
        </p:nvSpPr>
        <p:spPr>
          <a:xfrm>
            <a:off x="1486800" y="1136400"/>
            <a:ext cx="6303900" cy="2986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Status of 5.0 and transition from SINE2020 to community </a:t>
            </a:r>
            <a:r>
              <a:rPr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i="1"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Wojciech</a:t>
            </a:r>
            <a:endParaRPr i="1" sz="1200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Developing community interactions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Welcoming new contributors </a:t>
            </a:r>
            <a:r>
              <a:rPr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i="1"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Butler for Jackson</a:t>
            </a:r>
            <a:endParaRPr i="1" sz="1200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New website and cleanup of twitter feed </a:t>
            </a:r>
            <a:r>
              <a:rPr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i="1"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Butler for Jackson</a:t>
            </a:r>
            <a:endParaRPr i="1" sz="1200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e-learning </a:t>
            </a:r>
            <a:r>
              <a:rPr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i="1"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King</a:t>
            </a:r>
            <a:endParaRPr i="1" sz="1200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Future code camps vs boot camps</a:t>
            </a:r>
            <a:r>
              <a:rPr lang="en" sz="12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i="1"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Wojciech</a:t>
            </a:r>
            <a:endParaRPr i="1" sz="1200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SasView paper, DOIs and publication tracking </a:t>
            </a:r>
            <a:r>
              <a:rPr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i="1"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Butler for Jackson</a:t>
            </a:r>
            <a:endParaRPr i="1" sz="1200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Paper on Overleaf with assignments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DOI for EVERY release for traceability in emerging  publication standards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</a:pPr>
            <a:r>
              <a:rPr lang="e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https://zenodo.org/communities/sasview-analysis/?page=1&amp;size=20</a:t>
            </a: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Publication tracking - Sneak peak at </a:t>
            </a:r>
            <a:r>
              <a:rPr lang="e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www.sasview.org/publications</a:t>
            </a:r>
            <a:endParaRPr sz="12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Headless operation </a:t>
            </a:r>
            <a:r>
              <a:rPr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i="1"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Wojciech</a:t>
            </a:r>
            <a:endParaRPr i="1" sz="1200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111111"/>
                </a:solidFill>
                <a:latin typeface="Arial"/>
                <a:ea typeface="Arial"/>
                <a:cs typeface="Arial"/>
                <a:sym typeface="Arial"/>
              </a:rPr>
              <a:t>Infrastructure work - moving fully to github</a:t>
            </a:r>
            <a:r>
              <a:rPr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i="1" lang="en" sz="1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Ricardo</a:t>
            </a:r>
            <a:endParaRPr>
              <a:solidFill>
                <a:srgbClr val="980000"/>
              </a:solidFill>
            </a:endParaRPr>
          </a:p>
        </p:txBody>
      </p:sp>
      <p:sp>
        <p:nvSpPr>
          <p:cNvPr id="231" name="Google Shape;231;p35"/>
          <p:cNvSpPr txBox="1"/>
          <p:nvPr>
            <p:ph type="title"/>
          </p:nvPr>
        </p:nvSpPr>
        <p:spPr>
          <a:xfrm>
            <a:off x="1285875" y="448559"/>
            <a:ext cx="65721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26E"/>
              </a:buClr>
              <a:buSzPts val="2300"/>
              <a:buFont typeface="Tahoma"/>
              <a:buNone/>
            </a:pPr>
            <a:r>
              <a:rPr lang="en"/>
              <a:t>Current Status of Future </a:t>
            </a:r>
            <a:r>
              <a:rPr lang="en"/>
              <a:t>Roadmap Activities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6"/>
          <p:cNvSpPr txBox="1"/>
          <p:nvPr>
            <p:ph type="title"/>
          </p:nvPr>
        </p:nvSpPr>
        <p:spPr>
          <a:xfrm>
            <a:off x="1285875" y="194059"/>
            <a:ext cx="65721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26E"/>
              </a:buClr>
              <a:buSzPts val="2300"/>
              <a:buFont typeface="Tahoma"/>
              <a:buNone/>
            </a:pPr>
            <a:r>
              <a:rPr lang="en"/>
              <a:t>Roadmap Late 2019 to mid 2020</a:t>
            </a:r>
            <a:endParaRPr/>
          </a:p>
        </p:txBody>
      </p:sp>
      <p:sp>
        <p:nvSpPr>
          <p:cNvPr id="237" name="Google Shape;237;p36"/>
          <p:cNvSpPr txBox="1"/>
          <p:nvPr/>
        </p:nvSpPr>
        <p:spPr>
          <a:xfrm>
            <a:off x="2375700" y="4742150"/>
            <a:ext cx="43926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https://github.com/SasView/documents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6"/>
          <p:cNvSpPr txBox="1"/>
          <p:nvPr/>
        </p:nvSpPr>
        <p:spPr>
          <a:xfrm>
            <a:off x="375425" y="482050"/>
            <a:ext cx="8193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Begin model fitting refactoring work to allow custom re-parameterization of models, allow reading in an array representing either PQ or SQ for P*S fits, fitting oriented model to 1D cuts including revisiting orientation definitions etc. </a:t>
            </a:r>
            <a:r>
              <a:rPr lang="en" sz="1200">
                <a:solidFill>
                  <a:schemeClr val="accent2"/>
                </a:solidFill>
              </a:rPr>
              <a:t>Discussed at this code camp</a:t>
            </a:r>
            <a:endParaRPr sz="1200"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Complete architecture manual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Begin work on refactoring constrained/simultaneous fits.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Begin work on adding custom workflows identified as highest priority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Work to update tutorials to support 5.x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Begin work on advanced model fitting tutorial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Usual bug fixes and other minor improvements as time and interest permit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Integration of McSAS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Begin work on generic O-Z solver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Inclusion of PRISM</a:t>
            </a:r>
            <a:r>
              <a:rPr lang="en" sz="1200" u="sng">
                <a:solidFill>
                  <a:srgbClr val="0366D6"/>
                </a:solidFill>
                <a:hlinkClick r:id="rId4"/>
              </a:rPr>
              <a:t>^9</a:t>
            </a:r>
            <a:r>
              <a:rPr lang="en" sz="1200">
                <a:solidFill>
                  <a:srgbClr val="24292E"/>
                </a:solidFill>
              </a:rPr>
              <a:t> functionality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Begin work to refactor/improve generic scattering calculator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Improvements to custom model editors including features from compare.py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Support for multi-GPU, multi-CPU and CPU/GPU computation</a:t>
            </a:r>
            <a:endParaRPr sz="1200">
              <a:solidFill>
                <a:srgbClr val="24292E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1285875" y="194059"/>
            <a:ext cx="65721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526E"/>
              </a:buClr>
              <a:buSzPts val="2300"/>
              <a:buFont typeface="Tahoma"/>
              <a:buNone/>
            </a:pPr>
            <a:r>
              <a:rPr lang="en"/>
              <a:t>Roadmap mid 2020 to mid 2024</a:t>
            </a:r>
            <a:endParaRPr/>
          </a:p>
        </p:txBody>
      </p:sp>
      <p:sp>
        <p:nvSpPr>
          <p:cNvPr id="244" name="Google Shape;244;p37"/>
          <p:cNvSpPr txBox="1"/>
          <p:nvPr/>
        </p:nvSpPr>
        <p:spPr>
          <a:xfrm>
            <a:off x="2375700" y="4742150"/>
            <a:ext cx="43926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https://github.com/SasView/documents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7"/>
          <p:cNvSpPr txBox="1"/>
          <p:nvPr/>
        </p:nvSpPr>
        <p:spPr>
          <a:xfrm>
            <a:off x="295475" y="735225"/>
            <a:ext cx="8193900" cy="3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Refactor Simultaneous/Constrained fitting - </a:t>
            </a:r>
            <a:r>
              <a:rPr lang="en" sz="1200">
                <a:solidFill>
                  <a:srgbClr val="FF9900"/>
                </a:solidFill>
              </a:rPr>
              <a:t>significant changes in 5.0</a:t>
            </a:r>
            <a:endParaRPr sz="1200">
              <a:solidFill>
                <a:srgbClr val="FF99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New Workflows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Web UI (and Phone App)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Headless </a:t>
            </a:r>
            <a:r>
              <a:rPr lang="en" sz="1200">
                <a:solidFill>
                  <a:schemeClr val="accent2"/>
                </a:solidFill>
              </a:rPr>
              <a:t>- essentially done in 5.1?</a:t>
            </a:r>
            <a:endParaRPr sz="1200"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Intelligent limits/help ⇒ “AI” ?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Add support for ASAXS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Enable transparently running computational code remotely from within local GUI -</a:t>
            </a:r>
            <a:r>
              <a:rPr lang="en" sz="1200">
                <a:solidFill>
                  <a:srgbClr val="FF9900"/>
                </a:solidFill>
              </a:rPr>
              <a:t> dependent on headless</a:t>
            </a:r>
            <a:endParaRPr sz="12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